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7" r:id="rId3"/>
    <p:sldId id="326" r:id="rId4"/>
    <p:sldId id="383" r:id="rId5"/>
    <p:sldId id="388" r:id="rId6"/>
    <p:sldId id="385" r:id="rId7"/>
    <p:sldId id="384" r:id="rId8"/>
    <p:sldId id="277" r:id="rId9"/>
    <p:sldId id="386" r:id="rId10"/>
    <p:sldId id="376" r:id="rId11"/>
    <p:sldId id="377" r:id="rId12"/>
    <p:sldId id="387" r:id="rId13"/>
    <p:sldId id="379" r:id="rId14"/>
    <p:sldId id="378" r:id="rId15"/>
    <p:sldId id="325" r:id="rId16"/>
    <p:sldId id="330" r:id="rId17"/>
    <p:sldId id="380" r:id="rId18"/>
    <p:sldId id="381" r:id="rId19"/>
    <p:sldId id="382" r:id="rId20"/>
    <p:sldId id="368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94" d="100"/>
          <a:sy n="194" d="100"/>
        </p:scale>
        <p:origin x="16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4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1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9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8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62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_Pattern_Langua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C447F-71C0-2E01-90FA-49E26828C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Attributes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6727E6-E32F-0015-82B3-4AB092F43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0B10-DBA4-04B4-9F1D-D0D2D2C8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Quality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0249-8753-BDCB-1044-4AF19730A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Two general approaches:</a:t>
            </a:r>
          </a:p>
          <a:p>
            <a:pPr lvl="1"/>
            <a:r>
              <a:rPr lang="en-US" sz="2800" dirty="0"/>
              <a:t>Design Tactics</a:t>
            </a:r>
          </a:p>
          <a:p>
            <a:pPr lvl="1"/>
            <a:r>
              <a:rPr lang="en-US" sz="2800" dirty="0"/>
              <a:t>Architectural Patterns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sz="2400" b="1" dirty="0"/>
              <a:t>Each of these represents a decision – system designs (architectures) are a collection of decisions</a:t>
            </a:r>
          </a:p>
        </p:txBody>
      </p:sp>
    </p:spTree>
    <p:extLst>
      <p:ext uri="{BB962C8B-B14F-4D97-AF65-F5344CB8AC3E}">
        <p14:creationId xmlns:p14="http://schemas.microsoft.com/office/powerpoint/2010/main" val="181346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F71AA2-B12A-8D33-28F0-69201346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Tactics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549BF0-8585-103A-AA85-6C6FE201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Provide a way of making design and analysis more systematic</a:t>
            </a:r>
          </a:p>
          <a:p>
            <a:pPr lvl="1"/>
            <a:r>
              <a:rPr lang="en-US" sz="2400" dirty="0"/>
              <a:t>Provide a systematic means for augmenting an existing pattern</a:t>
            </a:r>
          </a:p>
          <a:p>
            <a:pPr lvl="1"/>
            <a:r>
              <a:rPr lang="en-US" sz="2400" dirty="0"/>
              <a:t>If no pattern exists, tactics allow constructing a design fragment from “first principles”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6DE5C5-B17A-663A-0761-041D5EF6405B}"/>
              </a:ext>
            </a:extLst>
          </p:cNvPr>
          <p:cNvSpPr/>
          <p:nvPr/>
        </p:nvSpPr>
        <p:spPr>
          <a:xfrm>
            <a:off x="5189838" y="4530811"/>
            <a:ext cx="1186248" cy="1087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Tactics to Control Response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BCF03A-8753-5416-34F6-66420834717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160108" y="5074508"/>
            <a:ext cx="10297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5B0760-8996-EFF2-A0B1-777FFAA6B142}"/>
              </a:ext>
            </a:extLst>
          </p:cNvPr>
          <p:cNvSpPr txBox="1"/>
          <p:nvPr/>
        </p:nvSpPr>
        <p:spPr>
          <a:xfrm>
            <a:off x="4061258" y="5036753"/>
            <a:ext cx="109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</a:t>
            </a:r>
            <a:br>
              <a:rPr lang="en-US" dirty="0"/>
            </a:br>
            <a:r>
              <a:rPr lang="en-US" dirty="0"/>
              <a:t>Arrives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F4BD23-B31B-9043-365A-A962847BC795}"/>
              </a:ext>
            </a:extLst>
          </p:cNvPr>
          <p:cNvCxnSpPr>
            <a:cxnSpLocks/>
          </p:cNvCxnSpPr>
          <p:nvPr/>
        </p:nvCxnSpPr>
        <p:spPr>
          <a:xfrm>
            <a:off x="6376086" y="5074508"/>
            <a:ext cx="10297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96298D-3C00-82F0-D15E-62FBA15437E7}"/>
              </a:ext>
            </a:extLst>
          </p:cNvPr>
          <p:cNvSpPr txBox="1"/>
          <p:nvPr/>
        </p:nvSpPr>
        <p:spPr>
          <a:xfrm>
            <a:off x="6475764" y="5041556"/>
            <a:ext cx="1663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Changes made within time and budget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189A9C-22CC-FF8E-AE96-70B74F56C253}"/>
              </a:ext>
            </a:extLst>
          </p:cNvPr>
          <p:cNvSpPr txBox="1"/>
          <p:nvPr/>
        </p:nvSpPr>
        <p:spPr>
          <a:xfrm>
            <a:off x="3434356" y="5802704"/>
            <a:ext cx="22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Modifiability Tactic</a:t>
            </a:r>
          </a:p>
        </p:txBody>
      </p:sp>
    </p:spTree>
    <p:extLst>
      <p:ext uri="{BB962C8B-B14F-4D97-AF65-F5344CB8AC3E}">
        <p14:creationId xmlns:p14="http://schemas.microsoft.com/office/powerpoint/2010/main" val="218003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5671-1775-4992-78C7-706EC856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936A-FC34-B976-0E02-A48317C4F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 System will be available 99.0% of the time.</a:t>
            </a:r>
          </a:p>
          <a:p>
            <a:r>
              <a:rPr lang="en-US" sz="2600" dirty="0">
                <a:solidFill>
                  <a:schemeClr val="tx1"/>
                </a:solidFill>
              </a:rPr>
              <a:t>Availability Tactics keep faults from becoming failures or bound the effects of the fault and make repair possible.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Availability: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achieve our availability requirements we need to detect faults within 1 second of occurrence and address them within 59 seconds.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B8886-2202-2250-6797-26D6FDD7D3C0}"/>
              </a:ext>
            </a:extLst>
          </p:cNvPr>
          <p:cNvSpPr/>
          <p:nvPr/>
        </p:nvSpPr>
        <p:spPr>
          <a:xfrm>
            <a:off x="4888515" y="3453131"/>
            <a:ext cx="1186248" cy="1087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Tactics to Control Response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ACBD8B-39E8-9070-73C9-7DABC723C01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858785" y="3996828"/>
            <a:ext cx="10297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D588B2-9B0F-9E17-6B3A-112DD9469F7F}"/>
              </a:ext>
            </a:extLst>
          </p:cNvPr>
          <p:cNvSpPr txBox="1"/>
          <p:nvPr/>
        </p:nvSpPr>
        <p:spPr>
          <a:xfrm>
            <a:off x="3759935" y="3959072"/>
            <a:ext cx="109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C69E2A-5F69-F271-A163-3ADDC9415249}"/>
              </a:ext>
            </a:extLst>
          </p:cNvPr>
          <p:cNvCxnSpPr>
            <a:cxnSpLocks/>
          </p:cNvCxnSpPr>
          <p:nvPr/>
        </p:nvCxnSpPr>
        <p:spPr>
          <a:xfrm>
            <a:off x="6074763" y="3996828"/>
            <a:ext cx="10297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95AC5BE-17E4-1C1F-A625-CAADDE9EBAA1}"/>
              </a:ext>
            </a:extLst>
          </p:cNvPr>
          <p:cNvSpPr txBox="1"/>
          <p:nvPr/>
        </p:nvSpPr>
        <p:spPr>
          <a:xfrm>
            <a:off x="6174441" y="3963876"/>
            <a:ext cx="1663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 masked, prevented, or repair made</a:t>
            </a:r>
          </a:p>
        </p:txBody>
      </p:sp>
    </p:spTree>
    <p:extLst>
      <p:ext uri="{BB962C8B-B14F-4D97-AF65-F5344CB8AC3E}">
        <p14:creationId xmlns:p14="http://schemas.microsoft.com/office/powerpoint/2010/main" val="324596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+mj-lt"/>
                <a:cs typeface="Garamond"/>
              </a:rPr>
              <a:t>Work on software patterns stemmed from work</a:t>
            </a:r>
            <a:r>
              <a:rPr lang="en-CA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CA" dirty="0">
                <a:solidFill>
                  <a:srgbClr val="000000"/>
                </a:solidFill>
                <a:latin typeface="+mj-lt"/>
                <a:cs typeface="Garamond"/>
              </a:rPr>
              <a:t>on patterns for building architecture carried out by </a:t>
            </a:r>
            <a:r>
              <a:rPr lang="en-US" dirty="0">
                <a:solidFill>
                  <a:srgbClr val="000000"/>
                </a:solidFill>
                <a:latin typeface="+mj-lt"/>
                <a:cs typeface="Garamond"/>
              </a:rPr>
              <a:t>Christopher Alexander (</a:t>
            </a:r>
            <a:r>
              <a:rPr lang="en-US" sz="1700" i="1" dirty="0">
                <a:hlinkClick r:id="rId2" tooltip="A Pattern Language"/>
              </a:rPr>
              <a:t>A Pattern Language: Towns, Buildings, Construction</a:t>
            </a:r>
            <a:r>
              <a:rPr lang="en-US" sz="1700" dirty="0">
                <a:solidFill>
                  <a:srgbClr val="000000"/>
                </a:solidFill>
                <a:latin typeface="+mj-lt"/>
                <a:cs typeface="Garamond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cs typeface="Garamond"/>
              </a:rPr>
              <a:t>(1977))</a:t>
            </a:r>
            <a:br>
              <a:rPr lang="en-US" dirty="0">
                <a:solidFill>
                  <a:srgbClr val="000000"/>
                </a:solidFill>
                <a:latin typeface="+mj-lt"/>
                <a:cs typeface="Garamond"/>
              </a:rPr>
            </a:br>
            <a:endParaRPr lang="en-US" dirty="0">
              <a:solidFill>
                <a:srgbClr val="000000"/>
              </a:solidFill>
              <a:latin typeface="+mj-lt"/>
              <a:cs typeface="Garamond"/>
            </a:endParaRPr>
          </a:p>
          <a:p>
            <a:pPr marL="384048" lvl="2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cs typeface="Garamond"/>
              </a:rPr>
              <a:t>… the farmer is able to make a new barn, unlike ones which he has seen before, by taking all the patterns he knows, for barns, and combining them in a new way.</a:t>
            </a:r>
          </a:p>
          <a:p>
            <a:endParaRPr lang="en-US" b="1" dirty="0">
              <a:latin typeface="+mj-lt"/>
            </a:endParaRPr>
          </a:p>
          <a:p>
            <a:r>
              <a:rPr lang="en-US" dirty="0">
                <a:latin typeface="+mj-lt"/>
              </a:rPr>
              <a:t>All well-structured software systems are full of patterns</a:t>
            </a:r>
          </a:p>
          <a:p>
            <a:pPr lvl="1"/>
            <a:r>
              <a:rPr lang="en-US" b="1" dirty="0"/>
              <a:t>Architectural patterns</a:t>
            </a:r>
            <a:r>
              <a:rPr lang="en-US" dirty="0"/>
              <a:t> – system level structural organization</a:t>
            </a:r>
          </a:p>
          <a:p>
            <a:pPr lvl="1"/>
            <a:r>
              <a:rPr lang="en-US" b="1" dirty="0"/>
              <a:t>Design patterns</a:t>
            </a:r>
            <a:r>
              <a:rPr lang="en-US" dirty="0"/>
              <a:t> – component level design</a:t>
            </a:r>
          </a:p>
          <a:p>
            <a:pPr lvl="1"/>
            <a:r>
              <a:rPr lang="en-US" b="1" dirty="0">
                <a:latin typeface="+mj-lt"/>
              </a:rPr>
              <a:t>Programming idioms</a:t>
            </a:r>
            <a:r>
              <a:rPr lang="en-US" dirty="0">
                <a:latin typeface="+mj-lt"/>
              </a:rPr>
              <a:t> – reoccurring constructs expressed in different languages (programming tasks, algorithms, data structures; e.g., increment counter)</a:t>
            </a: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945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Architectural Styles (Patterns)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75573" y="1737362"/>
            <a:ext cx="688657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14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79057-1BC0-495F-B73F-DC52BE26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5356"/>
            <a:ext cx="9144000" cy="5447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FEE565-9044-4A61-BE80-A0B963949502}"/>
              </a:ext>
            </a:extLst>
          </p:cNvPr>
          <p:cNvSpPr txBox="1"/>
          <p:nvPr/>
        </p:nvSpPr>
        <p:spPr>
          <a:xfrm>
            <a:off x="6350000" y="6007101"/>
            <a:ext cx="412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http://www.mushroomhouse.com/mushroom-house-exterior</a:t>
            </a:r>
          </a:p>
        </p:txBody>
      </p:sp>
    </p:spTree>
    <p:extLst>
      <p:ext uri="{BB962C8B-B14F-4D97-AF65-F5344CB8AC3E}">
        <p14:creationId xmlns:p14="http://schemas.microsoft.com/office/powerpoint/2010/main" val="411505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D574-D5F6-4E58-9F6C-E11A9FFE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Architectural Pattern…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5E4D-8E10-4B45-B705-ADB847BC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Is a package of design decisions that is found repeatedly in practice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3200" dirty="0"/>
              <a:t>Has known properties that permit reuse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3200" dirty="0"/>
              <a:t>Describes a class of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85953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Software Architectural Pattern?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pattern is a </a:t>
            </a:r>
            <a:r>
              <a:rPr lang="en-US" b="1" dirty="0"/>
              <a:t>solution</a:t>
            </a:r>
            <a:r>
              <a:rPr lang="en-US" dirty="0"/>
              <a:t> to a </a:t>
            </a:r>
            <a:r>
              <a:rPr lang="en-US" b="1" dirty="0"/>
              <a:t>problem</a:t>
            </a:r>
            <a:r>
              <a:rPr lang="en-US" dirty="0"/>
              <a:t> in a </a:t>
            </a:r>
            <a:r>
              <a:rPr lang="en-US" b="1" dirty="0"/>
              <a:t>context</a:t>
            </a:r>
            <a:endParaRPr lang="en-US" dirty="0"/>
          </a:p>
          <a:p>
            <a:pPr lvl="1"/>
            <a:r>
              <a:rPr lang="en-US" b="1" dirty="0"/>
              <a:t>Context</a:t>
            </a:r>
            <a:r>
              <a:rPr lang="en-US" dirty="0"/>
              <a:t>. A recurring, common situation in the world that gives rise to a problem.</a:t>
            </a:r>
          </a:p>
          <a:p>
            <a:pPr lvl="1"/>
            <a:r>
              <a:rPr lang="en-US" b="1" dirty="0"/>
              <a:t>Problem</a:t>
            </a:r>
            <a:r>
              <a:rPr lang="en-US" dirty="0"/>
              <a:t>. The problem, appropriately generalized, that arises in the given context.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solution</a:t>
            </a:r>
            <a:r>
              <a:rPr lang="en-US" dirty="0"/>
              <a:t>. A successful architectural resolution to the problem, appropriately abstracted</a:t>
            </a:r>
          </a:p>
          <a:p>
            <a:r>
              <a:rPr lang="en-US" dirty="0"/>
              <a:t>An </a:t>
            </a:r>
            <a:r>
              <a:rPr lang="en-US" b="1" dirty="0"/>
              <a:t>architectural pattern</a:t>
            </a:r>
            <a:r>
              <a:rPr lang="en-US" dirty="0"/>
              <a:t> expresses a fundamental </a:t>
            </a:r>
            <a:r>
              <a:rPr lang="en-US" b="1" dirty="0"/>
              <a:t>structural organization abstraction</a:t>
            </a:r>
            <a:r>
              <a:rPr lang="en-US" dirty="0"/>
              <a:t> for software systems </a:t>
            </a:r>
          </a:p>
          <a:p>
            <a:pPr lvl="1"/>
            <a:r>
              <a:rPr lang="en-US" dirty="0"/>
              <a:t>A set of structural elements</a:t>
            </a:r>
          </a:p>
          <a:p>
            <a:pPr lvl="1"/>
            <a:r>
              <a:rPr lang="en-US" dirty="0"/>
              <a:t>Their relationships</a:t>
            </a:r>
          </a:p>
          <a:p>
            <a:pPr lvl="1"/>
            <a:r>
              <a:rPr lang="en-US" dirty="0"/>
              <a:t>Rules and guidelines for organizing the relationships between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4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Architecture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Versus software design patterns</a:t>
            </a:r>
            <a:r>
              <a:rPr lang="en-US" dirty="0"/>
              <a:t> – higher level </a:t>
            </a:r>
            <a:r>
              <a:rPr lang="en-US" b="1" dirty="0"/>
              <a:t>system wide  in scope</a:t>
            </a:r>
            <a:r>
              <a:rPr lang="en-US" dirty="0"/>
              <a:t>; some overlap</a:t>
            </a:r>
          </a:p>
          <a:p>
            <a:pPr lvl="1"/>
            <a:r>
              <a:rPr lang="en-US" dirty="0"/>
              <a:t>Recall the distinction between architecture and design work</a:t>
            </a:r>
          </a:p>
          <a:p>
            <a:r>
              <a:rPr lang="en-US" dirty="0"/>
              <a:t>Most software systems </a:t>
            </a:r>
            <a:r>
              <a:rPr lang="en-US" b="1" dirty="0"/>
              <a:t>cannot be structured</a:t>
            </a:r>
            <a:r>
              <a:rPr lang="en-US" dirty="0"/>
              <a:t> according to a </a:t>
            </a:r>
            <a:r>
              <a:rPr lang="en-US" b="1" dirty="0"/>
              <a:t>single architectural pattern</a:t>
            </a:r>
          </a:p>
          <a:p>
            <a:pPr lvl="1"/>
            <a:r>
              <a:rPr lang="en-US" dirty="0"/>
              <a:t>Example: Design a system for flexibility of component distribution in a heterogeneous computer network and for adaptability of their user interfaces</a:t>
            </a:r>
          </a:p>
          <a:p>
            <a:r>
              <a:rPr lang="en-US" dirty="0"/>
              <a:t>How do you think about software design? Essentially the same cognitive process for architecture design …</a:t>
            </a:r>
          </a:p>
          <a:p>
            <a:pPr lvl="1"/>
            <a:r>
              <a:rPr lang="en-US" dirty="0"/>
              <a:t>Requirements driven, separation of concerns, top-down, apply patterns</a:t>
            </a:r>
          </a:p>
        </p:txBody>
      </p:sp>
    </p:spTree>
    <p:extLst>
      <p:ext uri="{BB962C8B-B14F-4D97-AF65-F5344CB8AC3E}">
        <p14:creationId xmlns:p14="http://schemas.microsoft.com/office/powerpoint/2010/main" val="34561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Describing a Pattern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pattern solution is determined and described by:</a:t>
            </a:r>
          </a:p>
          <a:p>
            <a:pPr lvl="1"/>
            <a:r>
              <a:rPr lang="en-US" dirty="0"/>
              <a:t>A set of </a:t>
            </a:r>
            <a:r>
              <a:rPr lang="en-US" b="1" dirty="0"/>
              <a:t>element types</a:t>
            </a:r>
            <a:r>
              <a:rPr lang="en-US" dirty="0"/>
              <a:t> (for example, data repositories, processes, and objects)</a:t>
            </a:r>
          </a:p>
          <a:p>
            <a:pPr lvl="1"/>
            <a:r>
              <a:rPr lang="en-US" dirty="0"/>
              <a:t>A set of interaction mechanisms or </a:t>
            </a:r>
            <a:r>
              <a:rPr lang="en-US" b="1" dirty="0"/>
              <a:t>connectors</a:t>
            </a:r>
            <a:r>
              <a:rPr lang="en-US" dirty="0"/>
              <a:t> (for example, method calls, events, or message bus)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topological</a:t>
            </a:r>
            <a:r>
              <a:rPr lang="en-US" dirty="0"/>
              <a:t> </a:t>
            </a:r>
            <a:r>
              <a:rPr lang="en-US" b="1" dirty="0"/>
              <a:t>layout</a:t>
            </a:r>
            <a:r>
              <a:rPr lang="en-US" dirty="0"/>
              <a:t> of the components</a:t>
            </a:r>
          </a:p>
          <a:p>
            <a:pPr lvl="1"/>
            <a:r>
              <a:rPr lang="en-US" dirty="0"/>
              <a:t>A set of </a:t>
            </a:r>
            <a:r>
              <a:rPr lang="en-US" b="1" dirty="0"/>
              <a:t>semantic</a:t>
            </a:r>
            <a:r>
              <a:rPr lang="en-US" dirty="0"/>
              <a:t> </a:t>
            </a:r>
            <a:r>
              <a:rPr lang="en-US" b="1" dirty="0"/>
              <a:t>constraints</a:t>
            </a:r>
            <a:r>
              <a:rPr lang="en-US" dirty="0"/>
              <a:t> covering </a:t>
            </a:r>
            <a:r>
              <a:rPr lang="en-US" b="1" dirty="0"/>
              <a:t>topology</a:t>
            </a:r>
            <a:r>
              <a:rPr lang="en-US" dirty="0"/>
              <a:t>, element </a:t>
            </a:r>
            <a:r>
              <a:rPr lang="en-US" b="1" dirty="0"/>
              <a:t>behavior</a:t>
            </a:r>
            <a:r>
              <a:rPr lang="en-US" dirty="0"/>
              <a:t>, and </a:t>
            </a:r>
            <a:r>
              <a:rPr lang="en-US" b="1" dirty="0"/>
              <a:t>interaction mechanisms</a:t>
            </a:r>
          </a:p>
          <a:p>
            <a:pPr lvl="1"/>
            <a:r>
              <a:rPr lang="en-US" dirty="0"/>
              <a:t>I.e., </a:t>
            </a:r>
            <a:r>
              <a:rPr lang="en-US" b="1" dirty="0"/>
              <a:t>views</a:t>
            </a:r>
          </a:p>
          <a:p>
            <a:r>
              <a:rPr lang="en-US" dirty="0"/>
              <a:t>Organize patterns by </a:t>
            </a:r>
            <a:r>
              <a:rPr lang="en-US" b="1" dirty="0"/>
              <a:t>predominant structure </a:t>
            </a:r>
            <a:r>
              <a:rPr lang="en-US" dirty="0"/>
              <a:t>– module, connector, allocation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6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F0E5-2630-4C4C-ADA2-2002B4E2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let’s take a step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5972-3D35-4F2F-89F5-80BFECD9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Architecturally Significant Requirement</a:t>
            </a:r>
            <a:r>
              <a:rPr lang="en-US" dirty="0"/>
              <a:t> (</a:t>
            </a:r>
            <a:r>
              <a:rPr lang="en-US" b="1" dirty="0"/>
              <a:t>ASR</a:t>
            </a:r>
            <a:r>
              <a:rPr lang="en-US" dirty="0"/>
              <a:t>):  A requirement that will have a profound effect on the architecture – that is the architecture may be significantly different in the absence of this requirement.</a:t>
            </a:r>
          </a:p>
          <a:p>
            <a:r>
              <a:rPr lang="en-US" dirty="0"/>
              <a:t>ASRs, often, but not always, take the form of quality attributes requirements – the performance, security, modifiability, availability, usability, that the architect must provide the system.</a:t>
            </a:r>
          </a:p>
          <a:p>
            <a:r>
              <a:rPr lang="en-US" b="1" dirty="0"/>
              <a:t>Quality Attribute</a:t>
            </a:r>
            <a:r>
              <a:rPr lang="en-US" dirty="0"/>
              <a:t>:  A measurable or testable property of a system that is used to indicate how well the system satisfies the needs of its stakeholders.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1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378B-805E-40DA-B529-97BF49D5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and Quality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5B05-E9DE-4650-B5E4-48F91B9C8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Patterns</a:t>
            </a:r>
            <a:r>
              <a:rPr lang="en-US" dirty="0"/>
              <a:t>:  Packaged strategies for solving some of the problems facing a system</a:t>
            </a:r>
          </a:p>
          <a:p>
            <a:r>
              <a:rPr lang="en-US" dirty="0"/>
              <a:t>A pattern typically packages multiple design decisions into a single package.  In other words, a packages generally address multiple Quality Attributes and ASRs.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89137-9306-4EF3-9663-30428AFE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81" y="3429001"/>
            <a:ext cx="457849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3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Relationships Between Tactics and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pattern</a:t>
            </a:r>
            <a:r>
              <a:rPr lang="en-US" dirty="0"/>
              <a:t> is a high level structural design choice</a:t>
            </a:r>
          </a:p>
          <a:p>
            <a:r>
              <a:rPr lang="en-US" dirty="0"/>
              <a:t>A </a:t>
            </a:r>
            <a:r>
              <a:rPr lang="en-US" b="1" dirty="0"/>
              <a:t>tactic</a:t>
            </a:r>
            <a:r>
              <a:rPr lang="en-US" dirty="0"/>
              <a:t> is a lower level </a:t>
            </a:r>
            <a:r>
              <a:rPr lang="en-US" b="1" dirty="0"/>
              <a:t>design decision</a:t>
            </a:r>
            <a:r>
              <a:rPr lang="en-US" dirty="0"/>
              <a:t> to achieve a QA response</a:t>
            </a:r>
          </a:p>
          <a:p>
            <a:r>
              <a:rPr lang="en-US" b="1" dirty="0"/>
              <a:t>Patterns are built from tactics</a:t>
            </a:r>
            <a:r>
              <a:rPr lang="en-US" dirty="0"/>
              <a:t>; if a pattern is a crystal, a tactic is a molecule or an atom.</a:t>
            </a:r>
          </a:p>
          <a:p>
            <a:r>
              <a:rPr lang="en-US" dirty="0"/>
              <a:t>For example the layered pattern utilizes the tactics:</a:t>
            </a:r>
          </a:p>
          <a:p>
            <a:pPr lvl="1"/>
            <a:r>
              <a:rPr lang="en-US" dirty="0"/>
              <a:t>Increase semantic coherence</a:t>
            </a:r>
          </a:p>
          <a:p>
            <a:pPr lvl="1"/>
            <a:r>
              <a:rPr lang="en-US" dirty="0"/>
              <a:t>Encapsulation</a:t>
            </a:r>
          </a:p>
          <a:p>
            <a:pPr lvl="1"/>
            <a:r>
              <a:rPr lang="en-US" dirty="0"/>
              <a:t>Abstract common services</a:t>
            </a:r>
          </a:p>
          <a:p>
            <a:pPr lvl="1"/>
            <a:r>
              <a:rPr lang="en-US" dirty="0"/>
              <a:t>Restrict communication paths</a:t>
            </a:r>
          </a:p>
          <a:p>
            <a:pPr lvl="1"/>
            <a:r>
              <a:rPr lang="en-US" dirty="0"/>
              <a:t>Use an intermediary </a:t>
            </a:r>
          </a:p>
          <a:p>
            <a:r>
              <a:rPr lang="en-US" dirty="0"/>
              <a:t>All of which are methods of achieving the Quality Attribute </a:t>
            </a:r>
            <a:r>
              <a:rPr lang="en-US" b="1" dirty="0"/>
              <a:t>Modifiability</a:t>
            </a:r>
          </a:p>
        </p:txBody>
      </p:sp>
    </p:spTree>
    <p:extLst>
      <p:ext uri="{BB962C8B-B14F-4D97-AF65-F5344CB8AC3E}">
        <p14:creationId xmlns:p14="http://schemas.microsoft.com/office/powerpoint/2010/main" val="145491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063552" y="1751484"/>
            <a:ext cx="4343400" cy="43418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  <a:defRPr/>
            </a:pPr>
            <a:r>
              <a:rPr lang="en-US" sz="3100" b="1" dirty="0">
                <a:solidFill>
                  <a:srgbClr val="000000"/>
                </a:solidFill>
                <a:latin typeface="Calibri" panose="020F0502020204030204"/>
              </a:rPr>
              <a:t>Operational categories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Availability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Interoperability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Reliability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Usability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Performance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Deployability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Scalability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Monitorability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Mobility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Compatibility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Security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Safety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879976" y="1747292"/>
            <a:ext cx="4572000" cy="44180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/>
              </a:rPr>
              <a:t>Developmental categories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Modifiability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Variability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Supportability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/>
            </a:pP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Testability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Maintainability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Portability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Localizability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Development distributability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100" dirty="0">
                <a:solidFill>
                  <a:srgbClr val="000000"/>
                </a:solidFill>
                <a:latin typeface="Calibri" panose="020F0502020204030204"/>
              </a:rPr>
              <a:t>Buildability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Quality Attributes – Master List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70C0-32CB-8253-84C6-3358F4F8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Attribute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C3F1-5E5F-CDCA-20C0-6F116F7D2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 means of specifying quality attributes requirements</a:t>
            </a:r>
          </a:p>
          <a:p>
            <a:r>
              <a:rPr lang="en-US" dirty="0"/>
              <a:t>1) The source of the stimulus</a:t>
            </a:r>
          </a:p>
          <a:p>
            <a:r>
              <a:rPr lang="en-US" dirty="0"/>
              <a:t>2) The stimulus, an event,</a:t>
            </a:r>
            <a:br>
              <a:rPr lang="en-US" dirty="0"/>
            </a:br>
            <a:r>
              <a:rPr lang="en-US" dirty="0"/>
              <a:t>     user operation, attack, etc.</a:t>
            </a:r>
          </a:p>
          <a:p>
            <a:r>
              <a:rPr lang="en-US" dirty="0"/>
              <a:t>3) The target of the stimulus</a:t>
            </a:r>
          </a:p>
          <a:p>
            <a:r>
              <a:rPr lang="en-US" dirty="0"/>
              <a:t>4) The set of circumstances in which the scenario takes place</a:t>
            </a:r>
          </a:p>
          <a:p>
            <a:r>
              <a:rPr lang="en-US" dirty="0"/>
              <a:t>5) The activity that occurs as the result of the stimulus</a:t>
            </a:r>
          </a:p>
          <a:p>
            <a:r>
              <a:rPr lang="en-US" dirty="0"/>
              <a:t>6) A measurement of the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4720E-187B-0B60-0936-1A4DD2F6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78" y="2206908"/>
            <a:ext cx="3589588" cy="18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6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A4A9-889F-5C7D-2DAF-80DF3558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Help Desk Usability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BD91-B0FB-7803-03BD-71B64FE5D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871079" cy="4023360"/>
          </a:xfrm>
        </p:spPr>
        <p:txBody>
          <a:bodyPr/>
          <a:lstStyle/>
          <a:p>
            <a:r>
              <a:rPr lang="en-US" b="1" dirty="0"/>
              <a:t>The user will be able to submit a request in 2 minutes.</a:t>
            </a:r>
          </a:p>
          <a:p>
            <a:r>
              <a:rPr lang="en-US" b="1" dirty="0"/>
              <a:t>Source</a:t>
            </a:r>
            <a:r>
              <a:rPr lang="en-US" dirty="0"/>
              <a:t>:  User</a:t>
            </a:r>
          </a:p>
          <a:p>
            <a:r>
              <a:rPr lang="en-US" b="1" dirty="0"/>
              <a:t>Stimulus</a:t>
            </a:r>
            <a:r>
              <a:rPr lang="en-US" dirty="0"/>
              <a:t>:  Push Help Request button</a:t>
            </a:r>
          </a:p>
          <a:p>
            <a:r>
              <a:rPr lang="en-US" b="1" dirty="0"/>
              <a:t>Environment</a:t>
            </a:r>
            <a:r>
              <a:rPr lang="en-US" dirty="0"/>
              <a:t>: Normal Operations</a:t>
            </a:r>
          </a:p>
          <a:p>
            <a:r>
              <a:rPr lang="en-US" b="1" dirty="0"/>
              <a:t>Artifact</a:t>
            </a:r>
            <a:r>
              <a:rPr lang="en-US" dirty="0"/>
              <a:t>:  Help System  </a:t>
            </a:r>
          </a:p>
          <a:p>
            <a:r>
              <a:rPr lang="en-US" b="1" dirty="0"/>
              <a:t>Response</a:t>
            </a:r>
            <a:r>
              <a:rPr lang="en-US" dirty="0"/>
              <a:t>:  Fully completed and submitted help request</a:t>
            </a:r>
          </a:p>
          <a:p>
            <a:r>
              <a:rPr lang="en-US" b="1" dirty="0"/>
              <a:t>Response Measure</a:t>
            </a:r>
            <a:r>
              <a:rPr lang="en-US" dirty="0"/>
              <a:t>:  Less than 2 minutes from retrieving help request form to submission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30464-F6BD-297C-2415-9DD8F1B09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4461" y="3086100"/>
            <a:ext cx="3314719" cy="16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A4A9-889F-5C7D-2DAF-80DF3558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Video Streaming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BD91-B0FB-7803-03BD-71B64FE5D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871079" cy="4023360"/>
          </a:xfrm>
        </p:spPr>
        <p:txBody>
          <a:bodyPr/>
          <a:lstStyle/>
          <a:p>
            <a:r>
              <a:rPr lang="en-US" b="1" dirty="0"/>
              <a:t>Real time object detection in a video stream</a:t>
            </a:r>
          </a:p>
          <a:p>
            <a:r>
              <a:rPr lang="en-US" b="1" dirty="0"/>
              <a:t>Source</a:t>
            </a:r>
            <a:r>
              <a:rPr lang="en-US" dirty="0"/>
              <a:t>:  Web Camera</a:t>
            </a:r>
          </a:p>
          <a:p>
            <a:r>
              <a:rPr lang="en-US" b="1" dirty="0"/>
              <a:t>Stimulus</a:t>
            </a:r>
            <a:r>
              <a:rPr lang="en-US" dirty="0"/>
              <a:t>:  Input video steam</a:t>
            </a:r>
          </a:p>
          <a:p>
            <a:r>
              <a:rPr lang="en-US" b="1" dirty="0"/>
              <a:t>Environment</a:t>
            </a:r>
            <a:r>
              <a:rPr lang="en-US" dirty="0"/>
              <a:t>: Normal Operations</a:t>
            </a:r>
          </a:p>
          <a:p>
            <a:r>
              <a:rPr lang="en-US" b="1" dirty="0"/>
              <a:t>Artifact</a:t>
            </a:r>
            <a:r>
              <a:rPr lang="en-US" dirty="0"/>
              <a:t>:  Video processing software</a:t>
            </a:r>
          </a:p>
          <a:p>
            <a:r>
              <a:rPr lang="en-US" b="1" dirty="0"/>
              <a:t>Response</a:t>
            </a:r>
            <a:r>
              <a:rPr lang="en-US" dirty="0"/>
              <a:t>:  Video stream with overlaid object information</a:t>
            </a:r>
          </a:p>
          <a:p>
            <a:r>
              <a:rPr lang="en-US" b="1" dirty="0"/>
              <a:t>Response Measure</a:t>
            </a:r>
            <a:r>
              <a:rPr lang="en-US" dirty="0"/>
              <a:t>:  No delays or pauses in video stream with input rate of 60 fps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30464-F6BD-297C-2415-9DD8F1B09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6872" y="2177506"/>
            <a:ext cx="3314719" cy="1679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DED4B-1DE6-3B79-BC73-3E2CEE885E76}"/>
              </a:ext>
            </a:extLst>
          </p:cNvPr>
          <p:cNvSpPr txBox="1"/>
          <p:nvPr/>
        </p:nvSpPr>
        <p:spPr>
          <a:xfrm>
            <a:off x="6968358" y="4797473"/>
            <a:ext cx="489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dependencies / constraints / assumptions  to you need to know to evaluate this scenario?</a:t>
            </a:r>
          </a:p>
        </p:txBody>
      </p:sp>
    </p:spTree>
    <p:extLst>
      <p:ext uri="{BB962C8B-B14F-4D97-AF65-F5344CB8AC3E}">
        <p14:creationId xmlns:p14="http://schemas.microsoft.com/office/powerpoint/2010/main" val="29123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A4A9-889F-5C7D-2DAF-80DF3558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Batch Processing Performance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BD91-B0FB-7803-03BD-71B64FE5D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871079" cy="40233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Under normal operating conditions, when the batch process starts, 2 million bank statements are read, processed, and sent to the signing provider in at most one hour.</a:t>
            </a:r>
          </a:p>
          <a:p>
            <a:r>
              <a:rPr lang="en-US" b="1" dirty="0"/>
              <a:t>Source</a:t>
            </a:r>
            <a:r>
              <a:rPr lang="en-US" dirty="0"/>
              <a:t>:  Timer /Cron Job</a:t>
            </a:r>
          </a:p>
          <a:p>
            <a:r>
              <a:rPr lang="en-US" b="1" dirty="0"/>
              <a:t>Stimulus</a:t>
            </a:r>
            <a:r>
              <a:rPr lang="en-US" dirty="0"/>
              <a:t>:  Start Processing Event</a:t>
            </a:r>
          </a:p>
          <a:p>
            <a:r>
              <a:rPr lang="en-US" b="1" dirty="0"/>
              <a:t>Environment</a:t>
            </a:r>
            <a:r>
              <a:rPr lang="en-US" dirty="0"/>
              <a:t>: Normal Operations</a:t>
            </a:r>
          </a:p>
          <a:p>
            <a:r>
              <a:rPr lang="en-US" b="1" dirty="0"/>
              <a:t>Artifact</a:t>
            </a:r>
            <a:r>
              <a:rPr lang="en-US" dirty="0"/>
              <a:t>:  Batch Processing Coordinator</a:t>
            </a:r>
          </a:p>
          <a:p>
            <a:r>
              <a:rPr lang="en-US" b="1" dirty="0"/>
              <a:t>Response</a:t>
            </a:r>
            <a:r>
              <a:rPr lang="en-US" dirty="0"/>
              <a:t>:  2 million bank statements processed and sent to signing provider</a:t>
            </a:r>
          </a:p>
          <a:p>
            <a:r>
              <a:rPr lang="en-US" b="1" dirty="0"/>
              <a:t>Response Measure</a:t>
            </a:r>
            <a:r>
              <a:rPr lang="en-US" dirty="0"/>
              <a:t>:  Completes in 1 hour or less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30464-F6BD-297C-2415-9DD8F1B09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4461" y="3086100"/>
            <a:ext cx="3314719" cy="16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2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E0D-EAA2-6BB5-1337-FB23A576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E1C0-5B24-5F64-B377-EEAE2DEC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13" y="1845734"/>
            <a:ext cx="4282177" cy="40233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We have one hour to process 2 million statements. </a:t>
            </a:r>
          </a:p>
          <a:p>
            <a:pPr lvl="1"/>
            <a:r>
              <a:rPr lang="en-US" dirty="0"/>
              <a:t>How does that break down?  </a:t>
            </a:r>
          </a:p>
          <a:p>
            <a:pPr lvl="2"/>
            <a:r>
              <a:rPr lang="en-US" dirty="0"/>
              <a:t>How many statements per batch?</a:t>
            </a:r>
          </a:p>
          <a:p>
            <a:pPr lvl="2"/>
            <a:r>
              <a:rPr lang="en-US" dirty="0"/>
              <a:t>How do we allocate time to each step?</a:t>
            </a:r>
          </a:p>
          <a:p>
            <a:pPr lvl="3"/>
            <a:r>
              <a:rPr lang="en-US" dirty="0"/>
              <a:t>Which steps are bottlenecks?</a:t>
            </a:r>
          </a:p>
          <a:p>
            <a:pPr lvl="2"/>
            <a:r>
              <a:rPr lang="en-US" dirty="0"/>
              <a:t>Do we need parallel processing?  </a:t>
            </a:r>
          </a:p>
          <a:p>
            <a:pPr lvl="2"/>
            <a:r>
              <a:rPr lang="en-US" dirty="0"/>
              <a:t>How does increased complexity effect our error recovery strategy?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Read from database</a:t>
            </a:r>
          </a:p>
          <a:p>
            <a:pPr lvl="1"/>
            <a:r>
              <a:rPr lang="en-US" dirty="0"/>
              <a:t>Processing</a:t>
            </a:r>
          </a:p>
          <a:p>
            <a:pPr lvl="1"/>
            <a:r>
              <a:rPr lang="en-US" dirty="0"/>
              <a:t>Validation</a:t>
            </a:r>
          </a:p>
          <a:p>
            <a:pPr lvl="1"/>
            <a:r>
              <a:rPr lang="en-US" dirty="0"/>
              <a:t>Submission to Signing Provider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FEF01-23C7-5371-6252-9B4F0FD21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01" y="2236659"/>
            <a:ext cx="4577810" cy="33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70C0-32CB-8253-84C6-3358F4F8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Attribute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C3F1-5E5F-CDCA-20C0-6F116F7D2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 means of specifying quality attributes requirements</a:t>
            </a:r>
          </a:p>
          <a:p>
            <a:r>
              <a:rPr lang="en-US" dirty="0"/>
              <a:t>1) The source of the stimulus</a:t>
            </a:r>
          </a:p>
          <a:p>
            <a:r>
              <a:rPr lang="en-US" dirty="0"/>
              <a:t>2) The stimulus, an event,</a:t>
            </a:r>
            <a:br>
              <a:rPr lang="en-US" dirty="0"/>
            </a:br>
            <a:r>
              <a:rPr lang="en-US" dirty="0"/>
              <a:t>     user operation, attack, etc.</a:t>
            </a:r>
          </a:p>
          <a:p>
            <a:r>
              <a:rPr lang="en-US" dirty="0"/>
              <a:t>3) The target of the stimulus</a:t>
            </a:r>
          </a:p>
          <a:p>
            <a:r>
              <a:rPr lang="en-US" dirty="0"/>
              <a:t>4) The set of circumstances in which the scenario takes place</a:t>
            </a:r>
          </a:p>
          <a:p>
            <a:r>
              <a:rPr lang="en-US" dirty="0"/>
              <a:t>5) The activity that occurs as the result of the stimulus</a:t>
            </a:r>
          </a:p>
          <a:p>
            <a:r>
              <a:rPr lang="en-US" dirty="0"/>
              <a:t>6) A measurement of the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4720E-187B-0B60-0936-1A4DD2F6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78" y="2206908"/>
            <a:ext cx="3589588" cy="18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26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1 Requirements and Architecture Life Cycle.pptx" id="{64B6B06E-DE09-4C01-8852-A2161AE26D2A}" vid="{26D9DB68-5C85-412F-844F-3FF00FBBE5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1249</Words>
  <Application>Microsoft Office PowerPoint</Application>
  <PresentationFormat>Widescreen</PresentationFormat>
  <Paragraphs>159</Paragraphs>
  <Slides>21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Quality Attributes</vt:lpstr>
      <vt:lpstr>First, let’s take a step back</vt:lpstr>
      <vt:lpstr>Quality Attributes – Master List </vt:lpstr>
      <vt:lpstr>Quality Attribute Scenario</vt:lpstr>
      <vt:lpstr>Example: Help Desk Usability Scenario</vt:lpstr>
      <vt:lpstr>Example: Video Streaming Scenario</vt:lpstr>
      <vt:lpstr>Example: Batch Processing Performance Scenario</vt:lpstr>
      <vt:lpstr>Bank System</vt:lpstr>
      <vt:lpstr>Quality Attribute Scenario</vt:lpstr>
      <vt:lpstr>Achieving Quality Attributes</vt:lpstr>
      <vt:lpstr>Design Tactics</vt:lpstr>
      <vt:lpstr>Example:</vt:lpstr>
      <vt:lpstr>Patterns</vt:lpstr>
      <vt:lpstr>Architectural Styles (Patterns)</vt:lpstr>
      <vt:lpstr>PowerPoint Presentation</vt:lpstr>
      <vt:lpstr>An Architectural Pattern…</vt:lpstr>
      <vt:lpstr>What is a Software Architectural Pattern?</vt:lpstr>
      <vt:lpstr>Software Architecture Patterns</vt:lpstr>
      <vt:lpstr>Describing a Pattern Solution</vt:lpstr>
      <vt:lpstr>Patterns and Quality Attributes</vt:lpstr>
      <vt:lpstr>Relationships Between Tactics and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Attributes</dc:title>
  <dc:creator>William Stumbo</dc:creator>
  <cp:lastModifiedBy>William Stumbo</cp:lastModifiedBy>
  <cp:revision>6</cp:revision>
  <dcterms:created xsi:type="dcterms:W3CDTF">2023-02-26T22:05:24Z</dcterms:created>
  <dcterms:modified xsi:type="dcterms:W3CDTF">2023-03-01T04:23:33Z</dcterms:modified>
</cp:coreProperties>
</file>